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24"/>
  </p:notesMasterIdLst>
  <p:sldIdLst>
    <p:sldId id="305" r:id="rId5"/>
    <p:sldId id="312" r:id="rId6"/>
    <p:sldId id="313" r:id="rId7"/>
    <p:sldId id="314" r:id="rId8"/>
    <p:sldId id="318" r:id="rId9"/>
    <p:sldId id="315" r:id="rId10"/>
    <p:sldId id="316" r:id="rId11"/>
    <p:sldId id="317" r:id="rId12"/>
    <p:sldId id="319" r:id="rId13"/>
    <p:sldId id="320" r:id="rId14"/>
    <p:sldId id="321" r:id="rId15"/>
    <p:sldId id="322" r:id="rId16"/>
    <p:sldId id="323" r:id="rId17"/>
    <p:sldId id="324" r:id="rId18"/>
    <p:sldId id="325" r:id="rId19"/>
    <p:sldId id="326" r:id="rId20"/>
    <p:sldId id="327" r:id="rId21"/>
    <p:sldId id="328" r:id="rId22"/>
    <p:sldId id="32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91" autoAdjust="0"/>
    <p:restoredTop sz="94619" autoAdjust="0"/>
  </p:normalViewPr>
  <p:slideViewPr>
    <p:cSldViewPr snapToGrid="0">
      <p:cViewPr varScale="1">
        <p:scale>
          <a:sx n="68" d="100"/>
          <a:sy n="68" d="100"/>
        </p:scale>
        <p:origin x="75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43A6E3-110A-46D1-A8CE-A6EA292BBCC0}" type="datetimeFigureOut">
              <a:rPr lang="en-US" smtClean="0"/>
              <a:t>06-10-25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E975-84D3-40B6-A66F-492F7F01FC0D}" type="slidenum">
              <a:rPr lang="en-US" smtClean="0"/>
              <a:t>‹#›</a:t>
            </a:fld>
            <a:endParaRPr lang="en-US"/>
          </a:p>
        </p:txBody>
      </p:sp>
    </p:spTree>
    <p:extLst>
      <p:ext uri="{BB962C8B-B14F-4D97-AF65-F5344CB8AC3E}">
        <p14:creationId xmlns:p14="http://schemas.microsoft.com/office/powerpoint/2010/main" val="1346092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05-10-25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08280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05-10-25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2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05-10-25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77243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05-10-25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82853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05-10-25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9725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05-10-25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921410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05-10-25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939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05-10-25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9491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05-10-25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7370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05-10-25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5516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05-10-25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6120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05-10-25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3605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05-10-25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299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05-10-25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729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05-10-25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1489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05-10-25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69114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05-10-25</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42305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05-10-25</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36207152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05AC74-6838-4CD9-B157-B3BB3E2F541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10"/>
            <a:ext cx="12191980" cy="6857990"/>
          </a:xfrm>
          <a:prstGeom prst="rect">
            <a:avLst/>
          </a:prstGeom>
        </p:spPr>
      </p:pic>
      <p:sp useBgFill="1">
        <p:nvSpPr>
          <p:cNvPr id="83" name="Freeform 5">
            <a:extLst>
              <a:ext uri="{FF2B5EF4-FFF2-40B4-BE49-F238E27FC236}">
                <a16:creationId xmlns:a16="http://schemas.microsoft.com/office/drawing/2014/main" id="{608EAA06-5488-416B-B2B2-E552130110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99829" y="1101852"/>
            <a:ext cx="4254640" cy="4654297"/>
          </a:xfrm>
          <a:prstGeom prst="round2SameRect">
            <a:avLst>
              <a:gd name="adj1" fmla="val 5146"/>
              <a:gd name="adj2" fmla="val 400"/>
            </a:avLst>
          </a:pr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13493" y="723080"/>
            <a:ext cx="3503122" cy="2287229"/>
          </a:xfrm>
        </p:spPr>
        <p:txBody>
          <a:bodyPr>
            <a:normAutofit/>
          </a:bodyPr>
          <a:lstStyle/>
          <a:p>
            <a:pPr algn="l"/>
            <a:r>
              <a:rPr lang="en-US" sz="4400" dirty="0"/>
              <a:t>Spotify dataset analysis</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1167618" y="3195013"/>
            <a:ext cx="2942891" cy="787791"/>
          </a:xfrm>
        </p:spPr>
        <p:txBody>
          <a:bodyPr>
            <a:normAutofit/>
          </a:bodyPr>
          <a:lstStyle/>
          <a:p>
            <a:pPr algn="l"/>
            <a:r>
              <a:rPr lang="en-US" sz="1800" dirty="0">
                <a:solidFill>
                  <a:srgbClr val="FC05CB"/>
                </a:solidFill>
              </a:rPr>
              <a:t>Presented by md Kamran </a:t>
            </a:r>
            <a:r>
              <a:rPr lang="en-US" sz="1800" dirty="0" err="1">
                <a:solidFill>
                  <a:srgbClr val="FC05CB"/>
                </a:solidFill>
              </a:rPr>
              <a:t>basit</a:t>
            </a:r>
            <a:endParaRPr lang="en-US" sz="1800" dirty="0">
              <a:solidFill>
                <a:srgbClr val="FC05CB"/>
              </a:solidFill>
            </a:endParaRPr>
          </a:p>
        </p:txBody>
      </p:sp>
    </p:spTree>
    <p:extLst>
      <p:ext uri="{BB962C8B-B14F-4D97-AF65-F5344CB8AC3E}">
        <p14:creationId xmlns:p14="http://schemas.microsoft.com/office/powerpoint/2010/main" val="1946576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7C9AC-9E45-756A-B388-A269232592EC}"/>
              </a:ext>
            </a:extLst>
          </p:cNvPr>
          <p:cNvSpPr>
            <a:spLocks noGrp="1"/>
          </p:cNvSpPr>
          <p:nvPr>
            <p:ph type="title"/>
          </p:nvPr>
        </p:nvSpPr>
        <p:spPr>
          <a:xfrm>
            <a:off x="913795" y="0"/>
            <a:ext cx="10353762" cy="1257300"/>
          </a:xfrm>
        </p:spPr>
        <p:txBody>
          <a:bodyPr/>
          <a:lstStyle/>
          <a:p>
            <a:r>
              <a:rPr lang="en-US" dirty="0"/>
              <a:t>CORRELATION HEATMAP</a:t>
            </a:r>
          </a:p>
        </p:txBody>
      </p:sp>
      <p:pic>
        <p:nvPicPr>
          <p:cNvPr id="5" name="Content Placeholder 4">
            <a:extLst>
              <a:ext uri="{FF2B5EF4-FFF2-40B4-BE49-F238E27FC236}">
                <a16:creationId xmlns:a16="http://schemas.microsoft.com/office/drawing/2014/main" id="{108746C2-01CC-056E-CFA2-09CBDEFC86D7}"/>
              </a:ext>
            </a:extLst>
          </p:cNvPr>
          <p:cNvPicPr>
            <a:picLocks noGrp="1" noChangeAspect="1"/>
          </p:cNvPicPr>
          <p:nvPr>
            <p:ph idx="1"/>
          </p:nvPr>
        </p:nvPicPr>
        <p:blipFill>
          <a:blip r:embed="rId2"/>
          <a:stretch>
            <a:fillRect/>
          </a:stretch>
        </p:blipFill>
        <p:spPr>
          <a:xfrm>
            <a:off x="0" y="1102555"/>
            <a:ext cx="6618688" cy="5479405"/>
          </a:xfrm>
          <a:prstGeom prst="rect">
            <a:avLst/>
          </a:prstGeom>
          <a:effectLst>
            <a:outerShdw blurRad="25400" dir="17880000">
              <a:srgbClr val="000000">
                <a:alpha val="46000"/>
              </a:srgbClr>
            </a:outerShdw>
          </a:effectLst>
        </p:spPr>
      </p:pic>
      <p:sp>
        <p:nvSpPr>
          <p:cNvPr id="6" name="TextBox 5">
            <a:extLst>
              <a:ext uri="{FF2B5EF4-FFF2-40B4-BE49-F238E27FC236}">
                <a16:creationId xmlns:a16="http://schemas.microsoft.com/office/drawing/2014/main" id="{AF932628-ED15-F86D-B595-6AFB09938571}"/>
              </a:ext>
            </a:extLst>
          </p:cNvPr>
          <p:cNvSpPr txBox="1"/>
          <p:nvPr/>
        </p:nvSpPr>
        <p:spPr>
          <a:xfrm>
            <a:off x="7132320" y="1364566"/>
            <a:ext cx="4600135" cy="3139321"/>
          </a:xfrm>
          <a:prstGeom prst="rect">
            <a:avLst/>
          </a:prstGeom>
          <a:noFill/>
        </p:spPr>
        <p:txBody>
          <a:bodyPr wrap="square" rtlCol="0">
            <a:spAutoFit/>
          </a:bodyPr>
          <a:lstStyle/>
          <a:p>
            <a:r>
              <a:rPr lang="en-US" dirty="0"/>
              <a:t>The correlation heatmap reveals a strong positive relationship between </a:t>
            </a:r>
            <a:r>
              <a:rPr lang="en-US" b="1" dirty="0"/>
              <a:t>energy</a:t>
            </a:r>
            <a:r>
              <a:rPr lang="en-US" dirty="0"/>
              <a:t>, </a:t>
            </a:r>
            <a:r>
              <a:rPr lang="en-US" b="1" dirty="0"/>
              <a:t>loudness</a:t>
            </a:r>
            <a:r>
              <a:rPr lang="en-US" dirty="0"/>
              <a:t>, and </a:t>
            </a:r>
            <a:r>
              <a:rPr lang="en-US" b="1" dirty="0"/>
              <a:t>danceability</a:t>
            </a:r>
            <a:r>
              <a:rPr lang="en-US" dirty="0"/>
              <a:t>—meaning these features tend to increase together. Conversely, </a:t>
            </a:r>
            <a:r>
              <a:rPr lang="en-US" b="1" dirty="0" err="1"/>
              <a:t>acousticness</a:t>
            </a:r>
            <a:r>
              <a:rPr lang="en-US" dirty="0"/>
              <a:t> and </a:t>
            </a:r>
            <a:r>
              <a:rPr lang="en-US" b="1" dirty="0" err="1"/>
              <a:t>instrumentalness</a:t>
            </a:r>
            <a:r>
              <a:rPr lang="en-US" dirty="0"/>
              <a:t> show a negative correlation with those energetic qualities. It's also noteworthy that </a:t>
            </a:r>
            <a:r>
              <a:rPr lang="en-US" b="1" dirty="0"/>
              <a:t>popularity</a:t>
            </a:r>
            <a:r>
              <a:rPr lang="en-US" dirty="0"/>
              <a:t> has only a weak connection to any single audio feature, suggesting that a song's success is a complex result of many combined factors, not just one specific attribute.</a:t>
            </a:r>
          </a:p>
        </p:txBody>
      </p:sp>
    </p:spTree>
    <p:extLst>
      <p:ext uri="{BB962C8B-B14F-4D97-AF65-F5344CB8AC3E}">
        <p14:creationId xmlns:p14="http://schemas.microsoft.com/office/powerpoint/2010/main" val="3528353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70D52-E5CB-5816-5B9A-7208FF5DFD6E}"/>
              </a:ext>
            </a:extLst>
          </p:cNvPr>
          <p:cNvSpPr>
            <a:spLocks noGrp="1"/>
          </p:cNvSpPr>
          <p:nvPr>
            <p:ph type="title"/>
          </p:nvPr>
        </p:nvSpPr>
        <p:spPr>
          <a:xfrm>
            <a:off x="1574644" y="0"/>
            <a:ext cx="9032063" cy="1257300"/>
          </a:xfrm>
        </p:spPr>
        <p:txBody>
          <a:bodyPr/>
          <a:lstStyle/>
          <a:p>
            <a:r>
              <a:rPr lang="en-US" dirty="0"/>
              <a:t>POPULARITY VS DANCEABILITY</a:t>
            </a:r>
          </a:p>
        </p:txBody>
      </p:sp>
      <p:pic>
        <p:nvPicPr>
          <p:cNvPr id="5" name="Content Placeholder 4">
            <a:extLst>
              <a:ext uri="{FF2B5EF4-FFF2-40B4-BE49-F238E27FC236}">
                <a16:creationId xmlns:a16="http://schemas.microsoft.com/office/drawing/2014/main" id="{260160F3-9227-0755-5FD4-0FAB00C67A63}"/>
              </a:ext>
            </a:extLst>
          </p:cNvPr>
          <p:cNvPicPr>
            <a:picLocks noGrp="1" noChangeAspect="1"/>
          </p:cNvPicPr>
          <p:nvPr>
            <p:ph idx="1"/>
          </p:nvPr>
        </p:nvPicPr>
        <p:blipFill>
          <a:blip r:embed="rId2"/>
          <a:stretch>
            <a:fillRect/>
          </a:stretch>
        </p:blipFill>
        <p:spPr>
          <a:xfrm>
            <a:off x="429273" y="1257300"/>
            <a:ext cx="7068438" cy="5199771"/>
          </a:xfrm>
          <a:prstGeom prst="rect">
            <a:avLst/>
          </a:prstGeom>
          <a:effectLst>
            <a:outerShdw blurRad="25400" dir="17880000">
              <a:srgbClr val="000000">
                <a:alpha val="46000"/>
              </a:srgbClr>
            </a:outerShdw>
          </a:effectLst>
        </p:spPr>
      </p:pic>
      <p:sp>
        <p:nvSpPr>
          <p:cNvPr id="10" name="TextBox 9">
            <a:extLst>
              <a:ext uri="{FF2B5EF4-FFF2-40B4-BE49-F238E27FC236}">
                <a16:creationId xmlns:a16="http://schemas.microsoft.com/office/drawing/2014/main" id="{2C2DCA8D-7A5C-C561-C008-41673A5A5390}"/>
              </a:ext>
            </a:extLst>
          </p:cNvPr>
          <p:cNvSpPr txBox="1"/>
          <p:nvPr/>
        </p:nvSpPr>
        <p:spPr>
          <a:xfrm>
            <a:off x="7880044" y="1997839"/>
            <a:ext cx="4009292" cy="2862322"/>
          </a:xfrm>
          <a:prstGeom prst="rect">
            <a:avLst/>
          </a:prstGeom>
          <a:noFill/>
        </p:spPr>
        <p:txBody>
          <a:bodyPr wrap="square" rtlCol="0">
            <a:spAutoFit/>
          </a:bodyPr>
          <a:lstStyle/>
          <a:p>
            <a:r>
              <a:rPr lang="en-US" dirty="0"/>
              <a:t>Higher danceability is loosely associated with increased popularity, but the connection is not strong. Popularity varies greatly even for songs with similar danceability ratings, proving that being "danceable" is not a sole predictor of a hit. The success of some highly popular songs with lower danceability scores highlights the major impact of external factors like artist recognition and marketing.</a:t>
            </a:r>
          </a:p>
        </p:txBody>
      </p:sp>
    </p:spTree>
    <p:extLst>
      <p:ext uri="{BB962C8B-B14F-4D97-AF65-F5344CB8AC3E}">
        <p14:creationId xmlns:p14="http://schemas.microsoft.com/office/powerpoint/2010/main" val="1236557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9785F-CE71-E5F0-8008-21586D462484}"/>
              </a:ext>
            </a:extLst>
          </p:cNvPr>
          <p:cNvSpPr>
            <a:spLocks noGrp="1"/>
          </p:cNvSpPr>
          <p:nvPr>
            <p:ph type="title"/>
          </p:nvPr>
        </p:nvSpPr>
        <p:spPr>
          <a:xfrm>
            <a:off x="913795" y="-42203"/>
            <a:ext cx="10621713" cy="1322363"/>
          </a:xfrm>
        </p:spPr>
        <p:txBody>
          <a:bodyPr>
            <a:normAutofit fontScale="90000"/>
          </a:bodyPr>
          <a:lstStyle/>
          <a:p>
            <a:r>
              <a:rPr lang="en-US" dirty="0"/>
              <a:t>POPULARITY VS ENERGY (BY LANGUAGE)</a:t>
            </a:r>
          </a:p>
        </p:txBody>
      </p:sp>
      <p:pic>
        <p:nvPicPr>
          <p:cNvPr id="5" name="Content Placeholder 4">
            <a:extLst>
              <a:ext uri="{FF2B5EF4-FFF2-40B4-BE49-F238E27FC236}">
                <a16:creationId xmlns:a16="http://schemas.microsoft.com/office/drawing/2014/main" id="{9104382C-7786-61DF-D67F-668ED535BFB2}"/>
              </a:ext>
            </a:extLst>
          </p:cNvPr>
          <p:cNvPicPr>
            <a:picLocks noGrp="1" noChangeAspect="1"/>
          </p:cNvPicPr>
          <p:nvPr>
            <p:ph idx="1"/>
          </p:nvPr>
        </p:nvPicPr>
        <p:blipFill>
          <a:blip r:embed="rId2"/>
          <a:stretch>
            <a:fillRect/>
          </a:stretch>
        </p:blipFill>
        <p:spPr>
          <a:xfrm>
            <a:off x="557273" y="1571625"/>
            <a:ext cx="6645385" cy="4946404"/>
          </a:xfrm>
          <a:prstGeom prst="rect">
            <a:avLst/>
          </a:prstGeom>
          <a:effectLst>
            <a:outerShdw blurRad="25400" dir="17880000">
              <a:srgbClr val="000000">
                <a:alpha val="46000"/>
              </a:srgbClr>
            </a:outerShdw>
          </a:effectLst>
        </p:spPr>
      </p:pic>
      <p:sp>
        <p:nvSpPr>
          <p:cNvPr id="6" name="TextBox 5">
            <a:extLst>
              <a:ext uri="{FF2B5EF4-FFF2-40B4-BE49-F238E27FC236}">
                <a16:creationId xmlns:a16="http://schemas.microsoft.com/office/drawing/2014/main" id="{42ABA3B9-B202-A5A0-E062-52D138B3EC86}"/>
              </a:ext>
            </a:extLst>
          </p:cNvPr>
          <p:cNvSpPr txBox="1"/>
          <p:nvPr/>
        </p:nvSpPr>
        <p:spPr>
          <a:xfrm>
            <a:off x="7484012" y="1571625"/>
            <a:ext cx="4051496" cy="4389120"/>
          </a:xfrm>
          <a:prstGeom prst="rect">
            <a:avLst/>
          </a:prstGeom>
          <a:noFill/>
        </p:spPr>
        <p:txBody>
          <a:bodyPr wrap="square" rtlCol="0">
            <a:spAutoFit/>
          </a:bodyPr>
          <a:lstStyle/>
          <a:p>
            <a:r>
              <a:rPr lang="en-US"/>
              <a:t>Across most languages, there is a moderate positive trend suggesting that songs with higher energy levels are often slightly more popular, although this connection is not definitive. The data also reveals language-specific patterns, with languages like English and Spanish being more prevalent in the high-energy, high-popularity quadrant, indicating that hit songs are more common in these larger markets. However, popularity scores vary widely at all energy levels, which confirms that energy alone doesn't guarantee a song's success and that language likely plays a key role in its potential audience reach.</a:t>
            </a:r>
            <a:endParaRPr lang="en-US" dirty="0"/>
          </a:p>
        </p:txBody>
      </p:sp>
    </p:spTree>
    <p:extLst>
      <p:ext uri="{BB962C8B-B14F-4D97-AF65-F5344CB8AC3E}">
        <p14:creationId xmlns:p14="http://schemas.microsoft.com/office/powerpoint/2010/main" val="10002768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12ECF-0EBA-C654-7763-835F2C1C40F8}"/>
              </a:ext>
            </a:extLst>
          </p:cNvPr>
          <p:cNvSpPr>
            <a:spLocks noGrp="1"/>
          </p:cNvSpPr>
          <p:nvPr>
            <p:ph type="title"/>
          </p:nvPr>
        </p:nvSpPr>
        <p:spPr>
          <a:xfrm>
            <a:off x="919119" y="-267286"/>
            <a:ext cx="10353762" cy="1599614"/>
          </a:xfrm>
        </p:spPr>
        <p:txBody>
          <a:bodyPr/>
          <a:lstStyle/>
          <a:p>
            <a:r>
              <a:rPr lang="en-US" dirty="0"/>
              <a:t>TOP ARTISTS BY AVG POPULARITY</a:t>
            </a:r>
          </a:p>
        </p:txBody>
      </p:sp>
      <p:pic>
        <p:nvPicPr>
          <p:cNvPr id="5" name="Content Placeholder 4">
            <a:extLst>
              <a:ext uri="{FF2B5EF4-FFF2-40B4-BE49-F238E27FC236}">
                <a16:creationId xmlns:a16="http://schemas.microsoft.com/office/drawing/2014/main" id="{E725C579-F991-E092-15CB-CB417B9E9DD1}"/>
              </a:ext>
            </a:extLst>
          </p:cNvPr>
          <p:cNvPicPr>
            <a:picLocks noGrp="1" noChangeAspect="1"/>
          </p:cNvPicPr>
          <p:nvPr>
            <p:ph idx="1"/>
          </p:nvPr>
        </p:nvPicPr>
        <p:blipFill>
          <a:blip r:embed="rId2"/>
          <a:stretch>
            <a:fillRect/>
          </a:stretch>
        </p:blipFill>
        <p:spPr>
          <a:xfrm>
            <a:off x="676033" y="1571624"/>
            <a:ext cx="6979639" cy="4632227"/>
          </a:xfrm>
          <a:prstGeom prst="rect">
            <a:avLst/>
          </a:prstGeom>
          <a:effectLst>
            <a:outerShdw blurRad="25400" dir="17880000">
              <a:srgbClr val="000000">
                <a:alpha val="46000"/>
              </a:srgbClr>
            </a:outerShdw>
          </a:effectLst>
        </p:spPr>
      </p:pic>
      <p:sp>
        <p:nvSpPr>
          <p:cNvPr id="8" name="TextBox 7">
            <a:extLst>
              <a:ext uri="{FF2B5EF4-FFF2-40B4-BE49-F238E27FC236}">
                <a16:creationId xmlns:a16="http://schemas.microsoft.com/office/drawing/2014/main" id="{BBF38AB1-EB8B-E9AE-CDC7-F59D49C7C363}"/>
              </a:ext>
            </a:extLst>
          </p:cNvPr>
          <p:cNvSpPr txBox="1"/>
          <p:nvPr/>
        </p:nvSpPr>
        <p:spPr>
          <a:xfrm>
            <a:off x="8086578" y="1882726"/>
            <a:ext cx="3938954" cy="4632227"/>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E978FE12-82EC-1EF8-83E0-AADFEC7DE9E4}"/>
              </a:ext>
            </a:extLst>
          </p:cNvPr>
          <p:cNvSpPr txBox="1"/>
          <p:nvPr/>
        </p:nvSpPr>
        <p:spPr>
          <a:xfrm>
            <a:off x="8238978" y="2008602"/>
            <a:ext cx="3938954" cy="4632227"/>
          </a:xfrm>
          <a:prstGeom prst="rect">
            <a:avLst/>
          </a:prstGeom>
          <a:noFill/>
        </p:spPr>
        <p:txBody>
          <a:bodyPr wrap="square" rtlCol="0">
            <a:spAutoFit/>
          </a:bodyPr>
          <a:lstStyle/>
          <a:p>
            <a:endParaRPr lang="en-US" dirty="0"/>
          </a:p>
        </p:txBody>
      </p:sp>
      <p:sp>
        <p:nvSpPr>
          <p:cNvPr id="11" name="TextBox 10">
            <a:extLst>
              <a:ext uri="{FF2B5EF4-FFF2-40B4-BE49-F238E27FC236}">
                <a16:creationId xmlns:a16="http://schemas.microsoft.com/office/drawing/2014/main" id="{CB6C2D62-F699-D293-C2A4-9A100BC50120}"/>
              </a:ext>
            </a:extLst>
          </p:cNvPr>
          <p:cNvSpPr txBox="1"/>
          <p:nvPr/>
        </p:nvSpPr>
        <p:spPr>
          <a:xfrm>
            <a:off x="7863840" y="1571624"/>
            <a:ext cx="4161692" cy="3693319"/>
          </a:xfrm>
          <a:prstGeom prst="rect">
            <a:avLst/>
          </a:prstGeom>
          <a:noFill/>
        </p:spPr>
        <p:txBody>
          <a:bodyPr wrap="square" rtlCol="0">
            <a:spAutoFit/>
          </a:bodyPr>
          <a:lstStyle/>
          <a:p>
            <a:r>
              <a:rPr lang="en-US" dirty="0"/>
              <a:t>The analysis shows that a select group of artists consistently achieves high average popularity across their catalog, a sign of their strong fanbase or significant mainstream appeal. To ensure the ranking reflects sustained success rather than just a single hit, only artists with five or more tracks were considered. A noticeable gap in performance often exists between the top-ranked artists and the rest, indicating that a few performers significantly outperform their peers in terms of audience reach.</a:t>
            </a:r>
          </a:p>
          <a:p>
            <a:endParaRPr lang="en-US" dirty="0"/>
          </a:p>
        </p:txBody>
      </p:sp>
    </p:spTree>
    <p:extLst>
      <p:ext uri="{BB962C8B-B14F-4D97-AF65-F5344CB8AC3E}">
        <p14:creationId xmlns:p14="http://schemas.microsoft.com/office/powerpoint/2010/main" val="3271126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0F678-93CF-EA28-D0E1-9D49D843FFAD}"/>
              </a:ext>
            </a:extLst>
          </p:cNvPr>
          <p:cNvSpPr>
            <a:spLocks noGrp="1"/>
          </p:cNvSpPr>
          <p:nvPr>
            <p:ph type="title"/>
          </p:nvPr>
        </p:nvSpPr>
        <p:spPr>
          <a:xfrm>
            <a:off x="913795" y="323558"/>
            <a:ext cx="10353762" cy="1012874"/>
          </a:xfrm>
        </p:spPr>
        <p:txBody>
          <a:bodyPr>
            <a:normAutofit fontScale="90000"/>
          </a:bodyPr>
          <a:lstStyle/>
          <a:p>
            <a:r>
              <a:rPr lang="en-US" dirty="0"/>
              <a:t>LANGUAGE VS POPULARITY (BOXPLOT)</a:t>
            </a:r>
            <a:endParaRPr lang="en-US" b="1" dirty="0"/>
          </a:p>
        </p:txBody>
      </p:sp>
      <p:pic>
        <p:nvPicPr>
          <p:cNvPr id="5" name="Content Placeholder 4">
            <a:extLst>
              <a:ext uri="{FF2B5EF4-FFF2-40B4-BE49-F238E27FC236}">
                <a16:creationId xmlns:a16="http://schemas.microsoft.com/office/drawing/2014/main" id="{0221C2E7-B7AA-5B2F-AA52-CE8057EFFA7B}"/>
              </a:ext>
            </a:extLst>
          </p:cNvPr>
          <p:cNvPicPr>
            <a:picLocks noGrp="1" noChangeAspect="1"/>
          </p:cNvPicPr>
          <p:nvPr>
            <p:ph idx="1"/>
          </p:nvPr>
        </p:nvPicPr>
        <p:blipFill>
          <a:blip r:embed="rId2"/>
          <a:stretch>
            <a:fillRect/>
          </a:stretch>
        </p:blipFill>
        <p:spPr>
          <a:xfrm>
            <a:off x="471813" y="1571625"/>
            <a:ext cx="6270924" cy="4857310"/>
          </a:xfrm>
          <a:prstGeom prst="rect">
            <a:avLst/>
          </a:prstGeom>
          <a:effectLst>
            <a:outerShdw blurRad="25400" dir="17880000">
              <a:srgbClr val="000000">
                <a:alpha val="46000"/>
              </a:srgbClr>
            </a:outerShdw>
          </a:effectLst>
        </p:spPr>
      </p:pic>
      <p:sp>
        <p:nvSpPr>
          <p:cNvPr id="6" name="TextBox 5">
            <a:extLst>
              <a:ext uri="{FF2B5EF4-FFF2-40B4-BE49-F238E27FC236}">
                <a16:creationId xmlns:a16="http://schemas.microsoft.com/office/drawing/2014/main" id="{894F6E00-F7F0-9612-CF45-660D45FCC138}"/>
              </a:ext>
            </a:extLst>
          </p:cNvPr>
          <p:cNvSpPr txBox="1"/>
          <p:nvPr/>
        </p:nvSpPr>
        <p:spPr>
          <a:xfrm>
            <a:off x="7076049" y="1870055"/>
            <a:ext cx="4644138" cy="3416320"/>
          </a:xfrm>
          <a:prstGeom prst="rect">
            <a:avLst/>
          </a:prstGeom>
          <a:noFill/>
        </p:spPr>
        <p:txBody>
          <a:bodyPr wrap="square" rtlCol="0">
            <a:spAutoFit/>
          </a:bodyPr>
          <a:lstStyle/>
          <a:p>
            <a:r>
              <a:rPr lang="en-US" dirty="0"/>
              <a:t>The analysis shows that songs in English typically have a higher median popularity, which is likely a reflection of their broader global audience. However, success is not uniform within any language; there is significant variation in popularity, suggesting that a hit song can emerge in any language, even if the likelihoods differ. Furthermore, the existence of exceptionally popular non-English tracks demonstrates that a truly massive hit can transcend linguistic boundaries and defy general trends.</a:t>
            </a:r>
          </a:p>
          <a:p>
            <a:endParaRPr lang="en-US" dirty="0"/>
          </a:p>
        </p:txBody>
      </p:sp>
    </p:spTree>
    <p:extLst>
      <p:ext uri="{BB962C8B-B14F-4D97-AF65-F5344CB8AC3E}">
        <p14:creationId xmlns:p14="http://schemas.microsoft.com/office/powerpoint/2010/main" val="31006268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C5ED3-64DE-B44F-7748-5A83561B85C5}"/>
              </a:ext>
            </a:extLst>
          </p:cNvPr>
          <p:cNvSpPr>
            <a:spLocks noGrp="1"/>
          </p:cNvSpPr>
          <p:nvPr>
            <p:ph type="title"/>
          </p:nvPr>
        </p:nvSpPr>
        <p:spPr>
          <a:xfrm>
            <a:off x="225083" y="-190499"/>
            <a:ext cx="10353762" cy="1257300"/>
          </a:xfrm>
        </p:spPr>
        <p:txBody>
          <a:bodyPr/>
          <a:lstStyle/>
          <a:p>
            <a:r>
              <a:rPr lang="en-US" dirty="0"/>
              <a:t>YEARLY TRENDS</a:t>
            </a:r>
          </a:p>
        </p:txBody>
      </p:sp>
      <p:pic>
        <p:nvPicPr>
          <p:cNvPr id="5" name="Content Placeholder 4">
            <a:extLst>
              <a:ext uri="{FF2B5EF4-FFF2-40B4-BE49-F238E27FC236}">
                <a16:creationId xmlns:a16="http://schemas.microsoft.com/office/drawing/2014/main" id="{03CFB3B3-478F-477B-9A85-68C31C300772}"/>
              </a:ext>
            </a:extLst>
          </p:cNvPr>
          <p:cNvPicPr>
            <a:picLocks noGrp="1" noChangeAspect="1"/>
          </p:cNvPicPr>
          <p:nvPr>
            <p:ph idx="1"/>
          </p:nvPr>
        </p:nvPicPr>
        <p:blipFill>
          <a:blip r:embed="rId2"/>
          <a:stretch>
            <a:fillRect/>
          </a:stretch>
        </p:blipFill>
        <p:spPr>
          <a:xfrm>
            <a:off x="353817" y="1232387"/>
            <a:ext cx="7275164" cy="5196547"/>
          </a:xfrm>
          <a:prstGeom prst="rect">
            <a:avLst/>
          </a:prstGeom>
          <a:effectLst>
            <a:outerShdw blurRad="25400" dir="17880000">
              <a:srgbClr val="000000">
                <a:alpha val="46000"/>
              </a:srgbClr>
            </a:outerShdw>
          </a:effectLst>
        </p:spPr>
      </p:pic>
      <p:sp>
        <p:nvSpPr>
          <p:cNvPr id="6" name="TextBox 5">
            <a:extLst>
              <a:ext uri="{FF2B5EF4-FFF2-40B4-BE49-F238E27FC236}">
                <a16:creationId xmlns:a16="http://schemas.microsoft.com/office/drawing/2014/main" id="{4F271637-A2E0-CFD0-4C4A-AA81DE81527D}"/>
              </a:ext>
            </a:extLst>
          </p:cNvPr>
          <p:cNvSpPr txBox="1"/>
          <p:nvPr/>
        </p:nvSpPr>
        <p:spPr>
          <a:xfrm>
            <a:off x="7849772" y="1232387"/>
            <a:ext cx="3988411" cy="4524315"/>
          </a:xfrm>
          <a:prstGeom prst="rect">
            <a:avLst/>
          </a:prstGeom>
          <a:noFill/>
        </p:spPr>
        <p:txBody>
          <a:bodyPr wrap="square" rtlCol="0">
            <a:spAutoFit/>
          </a:bodyPr>
          <a:lstStyle/>
          <a:p>
            <a:r>
              <a:rPr lang="en-US"/>
              <a:t>Analyzing these audio features over time reveals several key evolutions in music. Average song popularity fluctuates annually, which likely mirrors shifts in mainstream musical tastes and listener preferences. Similarly, the average danceability of songs shows gradual changes, pointing to an evolution in production styles where tracks become more or less rhythm-focused. Finally, trends in average loudness can be observed, with historical increases or decreases possibly reflecting broader industry practices such as the "loudness war" or new approaches to audio mastering.</a:t>
            </a:r>
          </a:p>
        </p:txBody>
      </p:sp>
    </p:spTree>
    <p:extLst>
      <p:ext uri="{BB962C8B-B14F-4D97-AF65-F5344CB8AC3E}">
        <p14:creationId xmlns:p14="http://schemas.microsoft.com/office/powerpoint/2010/main" val="2970294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16318-7769-F535-3036-47EB5FED4454}"/>
              </a:ext>
            </a:extLst>
          </p:cNvPr>
          <p:cNvSpPr>
            <a:spLocks noGrp="1"/>
          </p:cNvSpPr>
          <p:nvPr>
            <p:ph type="title"/>
          </p:nvPr>
        </p:nvSpPr>
        <p:spPr>
          <a:xfrm>
            <a:off x="787186" y="0"/>
            <a:ext cx="10353762" cy="1209822"/>
          </a:xfrm>
        </p:spPr>
        <p:txBody>
          <a:bodyPr/>
          <a:lstStyle/>
          <a:p>
            <a:r>
              <a:rPr lang="en-US" dirty="0"/>
              <a:t>PCA SCATTER</a:t>
            </a:r>
          </a:p>
        </p:txBody>
      </p:sp>
      <p:pic>
        <p:nvPicPr>
          <p:cNvPr id="5" name="Content Placeholder 4">
            <a:extLst>
              <a:ext uri="{FF2B5EF4-FFF2-40B4-BE49-F238E27FC236}">
                <a16:creationId xmlns:a16="http://schemas.microsoft.com/office/drawing/2014/main" id="{6C0A3503-58F9-B62B-6EFF-6D2A3BACCC0D}"/>
              </a:ext>
            </a:extLst>
          </p:cNvPr>
          <p:cNvPicPr>
            <a:picLocks noGrp="1" noChangeAspect="1"/>
          </p:cNvPicPr>
          <p:nvPr>
            <p:ph idx="1"/>
          </p:nvPr>
        </p:nvPicPr>
        <p:blipFill>
          <a:blip r:embed="rId2"/>
          <a:stretch>
            <a:fillRect/>
          </a:stretch>
        </p:blipFill>
        <p:spPr>
          <a:xfrm>
            <a:off x="185425" y="1344930"/>
            <a:ext cx="6609270" cy="4991768"/>
          </a:xfrm>
          <a:prstGeom prst="rect">
            <a:avLst/>
          </a:prstGeom>
          <a:effectLst>
            <a:outerShdw blurRad="25400" dir="17880000">
              <a:srgbClr val="000000">
                <a:alpha val="46000"/>
              </a:srgbClr>
            </a:outerShdw>
          </a:effectLst>
        </p:spPr>
      </p:pic>
      <p:sp>
        <p:nvSpPr>
          <p:cNvPr id="6" name="TextBox 5">
            <a:extLst>
              <a:ext uri="{FF2B5EF4-FFF2-40B4-BE49-F238E27FC236}">
                <a16:creationId xmlns:a16="http://schemas.microsoft.com/office/drawing/2014/main" id="{352F8EA2-4DD5-4A6B-D158-176DDD885B28}"/>
              </a:ext>
            </a:extLst>
          </p:cNvPr>
          <p:cNvSpPr txBox="1"/>
          <p:nvPr/>
        </p:nvSpPr>
        <p:spPr>
          <a:xfrm>
            <a:off x="7301132" y="1463040"/>
            <a:ext cx="4705443" cy="4524315"/>
          </a:xfrm>
          <a:prstGeom prst="rect">
            <a:avLst/>
          </a:prstGeom>
          <a:noFill/>
        </p:spPr>
        <p:txBody>
          <a:bodyPr wrap="square" rtlCol="0">
            <a:spAutoFit/>
          </a:bodyPr>
          <a:lstStyle/>
          <a:p>
            <a:r>
              <a:rPr lang="en-US"/>
              <a:t>The PCA plot shows that songs form distinct clusters along the primary axes (PC1 and PC2), revealing natural groupings based on combined audio characteristics like </a:t>
            </a:r>
            <a:r>
              <a:rPr lang="en-US" b="1"/>
              <a:t>danceability</a:t>
            </a:r>
            <a:r>
              <a:rPr lang="en-US"/>
              <a:t>, </a:t>
            </a:r>
            <a:r>
              <a:rPr lang="en-US" b="1"/>
              <a:t>energy</a:t>
            </a:r>
            <a:r>
              <a:rPr lang="en-US"/>
              <a:t>, and </a:t>
            </a:r>
            <a:r>
              <a:rPr lang="en-US" b="1"/>
              <a:t>valence</a:t>
            </a:r>
            <a:r>
              <a:rPr lang="en-US"/>
              <a:t>. However, these audio-based clusters do not neatly align with popularity levels; the popularity quartiles (Q1-Q4) are intermingled across the plot, which indicates that audio features alone do not determine a song's success. The first principal component (PC1) accounts for the majority of the variance, suggesting that a primary combination of features—likely </a:t>
            </a:r>
            <a:r>
              <a:rPr lang="en-US" b="1"/>
              <a:t>energy and danceability</a:t>
            </a:r>
            <a:r>
              <a:rPr lang="en-US"/>
              <a:t>—is the main differentiator between songs. PC2 then adds a secondary layer of detail, capturing nuances related to </a:t>
            </a:r>
            <a:r>
              <a:rPr lang="en-US" b="1"/>
              <a:t>valence</a:t>
            </a:r>
            <a:r>
              <a:rPr lang="en-US"/>
              <a:t> or other contrasting attributes.</a:t>
            </a:r>
          </a:p>
        </p:txBody>
      </p:sp>
    </p:spTree>
    <p:extLst>
      <p:ext uri="{BB962C8B-B14F-4D97-AF65-F5344CB8AC3E}">
        <p14:creationId xmlns:p14="http://schemas.microsoft.com/office/powerpoint/2010/main" val="23827141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677DD-52F9-C0A1-2C89-EB17F4F39A2C}"/>
              </a:ext>
            </a:extLst>
          </p:cNvPr>
          <p:cNvSpPr>
            <a:spLocks noGrp="1"/>
          </p:cNvSpPr>
          <p:nvPr>
            <p:ph type="title"/>
          </p:nvPr>
        </p:nvSpPr>
        <p:spPr>
          <a:xfrm>
            <a:off x="595230" y="0"/>
            <a:ext cx="11001540" cy="1064455"/>
          </a:xfrm>
        </p:spPr>
        <p:txBody>
          <a:bodyPr>
            <a:normAutofit fontScale="90000"/>
          </a:bodyPr>
          <a:lstStyle/>
          <a:p>
            <a:r>
              <a:rPr lang="en-US" dirty="0"/>
              <a:t>AVERAGE POPULARITY VS ACOUSTICNESS</a:t>
            </a:r>
          </a:p>
        </p:txBody>
      </p:sp>
      <p:pic>
        <p:nvPicPr>
          <p:cNvPr id="5" name="Content Placeholder 4">
            <a:extLst>
              <a:ext uri="{FF2B5EF4-FFF2-40B4-BE49-F238E27FC236}">
                <a16:creationId xmlns:a16="http://schemas.microsoft.com/office/drawing/2014/main" id="{8B5949B8-A5C1-070C-246A-D6F9649EFCBA}"/>
              </a:ext>
            </a:extLst>
          </p:cNvPr>
          <p:cNvPicPr>
            <a:picLocks noGrp="1" noChangeAspect="1"/>
          </p:cNvPicPr>
          <p:nvPr>
            <p:ph idx="1"/>
          </p:nvPr>
        </p:nvPicPr>
        <p:blipFill>
          <a:blip r:embed="rId2"/>
          <a:stretch>
            <a:fillRect/>
          </a:stretch>
        </p:blipFill>
        <p:spPr>
          <a:xfrm>
            <a:off x="343860" y="1176777"/>
            <a:ext cx="7079963" cy="5083345"/>
          </a:xfrm>
          <a:prstGeom prst="rect">
            <a:avLst/>
          </a:prstGeom>
          <a:effectLst>
            <a:outerShdw blurRad="25400" dir="17880000">
              <a:srgbClr val="000000">
                <a:alpha val="46000"/>
              </a:srgbClr>
            </a:outerShdw>
          </a:effectLst>
        </p:spPr>
      </p:pic>
      <p:sp>
        <p:nvSpPr>
          <p:cNvPr id="7" name="TextBox 6">
            <a:extLst>
              <a:ext uri="{FF2B5EF4-FFF2-40B4-BE49-F238E27FC236}">
                <a16:creationId xmlns:a16="http://schemas.microsoft.com/office/drawing/2014/main" id="{C9C3E2DF-B5C5-B705-43E8-DF3EA0ABA81A}"/>
              </a:ext>
            </a:extLst>
          </p:cNvPr>
          <p:cNvSpPr txBox="1"/>
          <p:nvPr/>
        </p:nvSpPr>
        <p:spPr>
          <a:xfrm>
            <a:off x="7849773" y="1443841"/>
            <a:ext cx="4206240" cy="3970318"/>
          </a:xfrm>
          <a:prstGeom prst="rect">
            <a:avLst/>
          </a:prstGeom>
          <a:noFill/>
        </p:spPr>
        <p:txBody>
          <a:bodyPr wrap="square" rtlCol="0">
            <a:spAutoFit/>
          </a:bodyPr>
          <a:lstStyle/>
          <a:p>
            <a:r>
              <a:rPr lang="en-US" dirty="0"/>
              <a:t>The analysis of </a:t>
            </a:r>
            <a:r>
              <a:rPr lang="en-US" dirty="0" err="1"/>
              <a:t>acousticness</a:t>
            </a:r>
            <a:r>
              <a:rPr lang="en-US" dirty="0"/>
              <a:t> reveals a clear "sweet spot" in listener preference. On one end, heavily electronic or produced tracks (low </a:t>
            </a:r>
            <a:r>
              <a:rPr lang="en-US" dirty="0" err="1"/>
              <a:t>acousticness</a:t>
            </a:r>
            <a:r>
              <a:rPr lang="en-US" dirty="0"/>
              <a:t>) typically achieve a moderate level of popularity. On the opposite end, songs that are purely acoustic or "unplugged" (high </a:t>
            </a:r>
            <a:r>
              <a:rPr lang="en-US" dirty="0" err="1"/>
              <a:t>acousticness</a:t>
            </a:r>
            <a:r>
              <a:rPr lang="en-US" dirty="0"/>
              <a:t>) generally have the lowest popularity scores. The most successful songs, however, are those that strike a balance between acoustic instruments and electronic production, consistently achieving the highest popularity and suggesting this hybrid sound has the broadest appeal.</a:t>
            </a:r>
          </a:p>
        </p:txBody>
      </p:sp>
    </p:spTree>
    <p:extLst>
      <p:ext uri="{BB962C8B-B14F-4D97-AF65-F5344CB8AC3E}">
        <p14:creationId xmlns:p14="http://schemas.microsoft.com/office/powerpoint/2010/main" val="722947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10D98-48B7-D5BC-F57E-1AF45E57D6ED}"/>
              </a:ext>
            </a:extLst>
          </p:cNvPr>
          <p:cNvSpPr>
            <a:spLocks noGrp="1"/>
          </p:cNvSpPr>
          <p:nvPr>
            <p:ph type="title"/>
          </p:nvPr>
        </p:nvSpPr>
        <p:spPr>
          <a:xfrm>
            <a:off x="280749" y="103163"/>
            <a:ext cx="10353762" cy="1257300"/>
          </a:xfrm>
        </p:spPr>
        <p:txBody>
          <a:bodyPr/>
          <a:lstStyle/>
          <a:p>
            <a:r>
              <a:rPr lang="en-US" dirty="0"/>
              <a:t>CONCLUSION</a:t>
            </a:r>
          </a:p>
        </p:txBody>
      </p:sp>
      <p:sp>
        <p:nvSpPr>
          <p:cNvPr id="4" name="Rectangle 1">
            <a:extLst>
              <a:ext uri="{FF2B5EF4-FFF2-40B4-BE49-F238E27FC236}">
                <a16:creationId xmlns:a16="http://schemas.microsoft.com/office/drawing/2014/main" id="{6E457B02-0E58-8440-CF94-DA2B7CFF953F}"/>
              </a:ext>
            </a:extLst>
          </p:cNvPr>
          <p:cNvSpPr>
            <a:spLocks noGrp="1" noChangeArrowheads="1"/>
          </p:cNvSpPr>
          <p:nvPr>
            <p:ph idx="1"/>
          </p:nvPr>
        </p:nvSpPr>
        <p:spPr bwMode="auto">
          <a:xfrm>
            <a:off x="560363" y="1720840"/>
            <a:ext cx="11071274"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Popularity Distribution:</a:t>
            </a:r>
            <a:r>
              <a:rPr kumimoji="0" lang="en-US" altLang="en-US" sz="1800" b="0" i="0" u="none" strike="noStrike" cap="none" normalizeH="0" baseline="0" dirty="0">
                <a:ln>
                  <a:noFill/>
                </a:ln>
                <a:solidFill>
                  <a:schemeClr val="tx1"/>
                </a:solidFill>
                <a:effectLst/>
                <a:latin typeface="Arial" panose="020B0604020202020204" pitchFamily="34" charset="0"/>
              </a:rPr>
              <a:t> The majority of tracks have </a:t>
            </a:r>
            <a:r>
              <a:rPr kumimoji="0" lang="en-US" altLang="en-US" sz="1800" b="1" i="0" u="none" strike="noStrike" cap="none" normalizeH="0" baseline="0" dirty="0">
                <a:ln>
                  <a:noFill/>
                </a:ln>
                <a:solidFill>
                  <a:schemeClr val="tx1"/>
                </a:solidFill>
                <a:effectLst/>
                <a:latin typeface="Arial" panose="020B0604020202020204" pitchFamily="34" charset="0"/>
              </a:rPr>
              <a:t>moderate popularity</a:t>
            </a:r>
            <a:r>
              <a:rPr kumimoji="0" lang="en-US" altLang="en-US" sz="1800" b="0" i="0" u="none" strike="noStrike" cap="none" normalizeH="0" baseline="0" dirty="0">
                <a:ln>
                  <a:noFill/>
                </a:ln>
                <a:solidFill>
                  <a:schemeClr val="tx1"/>
                </a:solidFill>
                <a:effectLst/>
                <a:latin typeface="Arial" panose="020B0604020202020204" pitchFamily="34" charset="0"/>
              </a:rPr>
              <a:t> (scores between 20–50), while only a select few achieve global hit status with scores of 80 or higher.</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Danceability:</a:t>
            </a:r>
            <a:r>
              <a:rPr kumimoji="0" lang="en-US" altLang="en-US" sz="1800" b="0" i="0" u="none" strike="noStrike" cap="none" normalizeH="0" baseline="0" dirty="0">
                <a:ln>
                  <a:noFill/>
                </a:ln>
                <a:solidFill>
                  <a:schemeClr val="tx1"/>
                </a:solidFill>
                <a:effectLst/>
                <a:latin typeface="Arial" panose="020B0604020202020204" pitchFamily="34" charset="0"/>
              </a:rPr>
              <a:t> Spotify’s catalog leans heavily toward upbeat and rhythm-driven music, with the </a:t>
            </a:r>
            <a:r>
              <a:rPr kumimoji="0" lang="en-US" altLang="en-US" sz="1800" b="1" i="0" u="none" strike="noStrike" cap="none" normalizeH="0" baseline="0" dirty="0">
                <a:ln>
                  <a:noFill/>
                </a:ln>
                <a:solidFill>
                  <a:schemeClr val="tx1"/>
                </a:solidFill>
                <a:effectLst/>
                <a:latin typeface="Arial" panose="020B0604020202020204" pitchFamily="34" charset="0"/>
              </a:rPr>
              <a:t>majority of songs being moderately to highly danceable</a:t>
            </a:r>
            <a:r>
              <a:rPr kumimoji="0" lang="en-US" altLang="en-US" sz="1800" b="0" i="0" u="none" strike="noStrike" cap="none" normalizeH="0" baseline="0" dirty="0">
                <a:ln>
                  <a:noFill/>
                </a:ln>
                <a:solidFill>
                  <a:schemeClr val="tx1"/>
                </a:solidFill>
                <a:effectLst/>
                <a:latin typeface="Arial" panose="020B0604020202020204" pitchFamily="34" charset="0"/>
              </a:rPr>
              <a:t> (0.5–0.8).</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Energy Levels: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High-energy songs dominate the dataset</a:t>
            </a:r>
            <a:r>
              <a:rPr kumimoji="0" lang="en-US" altLang="en-US" sz="1800" b="0" i="0" u="none" strike="noStrike" cap="none" normalizeH="0" baseline="0" dirty="0">
                <a:ln>
                  <a:noFill/>
                </a:ln>
                <a:solidFill>
                  <a:schemeClr val="tx1"/>
                </a:solidFill>
                <a:effectLst/>
                <a:latin typeface="Arial" panose="020B0604020202020204" pitchFamily="34" charset="0"/>
              </a:rPr>
              <a:t>. There are very few calm or low-energy tracks, showing a clear listener preference for lively music.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Feature Correlations:</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Energy, loudness, and danceability are positively correlated</a:t>
            </a:r>
            <a:r>
              <a:rPr kumimoji="0" lang="en-US" altLang="en-US" sz="1800" b="0" i="0" u="none" strike="noStrike" cap="none" normalizeH="0" baseline="0" dirty="0">
                <a:ln>
                  <a:noFill/>
                </a:ln>
                <a:solidFill>
                  <a:schemeClr val="tx1"/>
                </a:solidFill>
                <a:effectLst/>
                <a:latin typeface="Arial" panose="020B0604020202020204" pitchFamily="34" charset="0"/>
              </a:rPr>
              <a:t>. In contrast, </a:t>
            </a:r>
            <a:r>
              <a:rPr kumimoji="0" lang="en-US" altLang="en-US" sz="1800" b="0" i="0" u="none" strike="noStrike" cap="none" normalizeH="0" baseline="0" dirty="0" err="1">
                <a:ln>
                  <a:noFill/>
                </a:ln>
                <a:solidFill>
                  <a:schemeClr val="tx1"/>
                </a:solidFill>
                <a:effectLst/>
                <a:latin typeface="Arial" panose="020B0604020202020204" pitchFamily="34" charset="0"/>
              </a:rPr>
              <a:t>acousticness</a:t>
            </a:r>
            <a:r>
              <a:rPr kumimoji="0" lang="en-US" altLang="en-US" sz="1800" b="0" i="0" u="none" strike="noStrike" cap="none" normalizeH="0" baseline="0" dirty="0">
                <a:ln>
                  <a:noFill/>
                </a:ln>
                <a:solidFill>
                  <a:schemeClr val="tx1"/>
                </a:solidFill>
                <a:effectLst/>
                <a:latin typeface="Arial" panose="020B0604020202020204" pitchFamily="34" charset="0"/>
              </a:rPr>
              <a:t> and </a:t>
            </a:r>
            <a:r>
              <a:rPr kumimoji="0" lang="en-US" altLang="en-US" sz="1800" b="0" i="0" u="none" strike="noStrike" cap="none" normalizeH="0" baseline="0" dirty="0" err="1">
                <a:ln>
                  <a:noFill/>
                </a:ln>
                <a:solidFill>
                  <a:schemeClr val="tx1"/>
                </a:solidFill>
                <a:effectLst/>
                <a:latin typeface="Arial" panose="020B0604020202020204" pitchFamily="34" charset="0"/>
              </a:rPr>
              <a:t>instrumentalness</a:t>
            </a:r>
            <a:r>
              <a:rPr kumimoji="0" lang="en-US" altLang="en-US" sz="1800" b="0" i="0" u="none" strike="noStrike" cap="none" normalizeH="0" baseline="0" dirty="0">
                <a:ln>
                  <a:noFill/>
                </a:ln>
                <a:solidFill>
                  <a:schemeClr val="tx1"/>
                </a:solidFill>
                <a:effectLst/>
                <a:latin typeface="Arial" panose="020B0604020202020204" pitchFamily="34" charset="0"/>
              </a:rPr>
              <a:t> are negatively correlated with these attributes. Popularity itself has only a weak link to any single feature, indicating that multiple factors influence a hit.</a:t>
            </a:r>
          </a:p>
        </p:txBody>
      </p:sp>
    </p:spTree>
    <p:extLst>
      <p:ext uri="{BB962C8B-B14F-4D97-AF65-F5344CB8AC3E}">
        <p14:creationId xmlns:p14="http://schemas.microsoft.com/office/powerpoint/2010/main" val="2572224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8A747EC3-2266-AA9C-4C01-6B3D367A3976}"/>
              </a:ext>
            </a:extLst>
          </p:cNvPr>
          <p:cNvSpPr>
            <a:spLocks noGrp="1" noChangeArrowheads="1"/>
          </p:cNvSpPr>
          <p:nvPr>
            <p:ph idx="1"/>
          </p:nvPr>
        </p:nvSpPr>
        <p:spPr bwMode="auto">
          <a:xfrm>
            <a:off x="587637" y="1037114"/>
            <a:ext cx="1101672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Language Impact: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a:ln>
                  <a:noFill/>
                </a:ln>
                <a:solidFill>
                  <a:schemeClr val="tx1"/>
                </a:solidFill>
                <a:effectLst/>
                <a:latin typeface="Arial" panose="020B0604020202020204" pitchFamily="34" charset="0"/>
              </a:rPr>
              <a:t>English-language tracks generally show higher popularity</a:t>
            </a:r>
            <a:r>
              <a:rPr kumimoji="0" lang="en-US" altLang="en-US" sz="1800" b="0" i="0" u="none" strike="noStrike" cap="none" normalizeH="0" baseline="0" dirty="0">
                <a:ln>
                  <a:noFill/>
                </a:ln>
                <a:solidFill>
                  <a:schemeClr val="tx1"/>
                </a:solidFill>
                <a:effectLst/>
                <a:latin typeface="Arial" panose="020B0604020202020204" pitchFamily="34" charset="0"/>
              </a:rPr>
              <a:t> due to a wider global audience, but exceptional hits can and do emerge in all languages.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Artist Performance:</a:t>
            </a:r>
            <a:r>
              <a:rPr kumimoji="0" lang="en-US" altLang="en-US" sz="1800" b="0" i="0" u="none" strike="noStrike" cap="none" normalizeH="0" baseline="0" dirty="0">
                <a:ln>
                  <a:noFill/>
                </a:ln>
                <a:solidFill>
                  <a:schemeClr val="tx1"/>
                </a:solidFill>
                <a:effectLst/>
                <a:latin typeface="Arial" panose="020B0604020202020204" pitchFamily="34" charset="0"/>
              </a:rPr>
              <a:t> A few </a:t>
            </a:r>
            <a:r>
              <a:rPr kumimoji="0" lang="en-US" altLang="en-US" sz="1800" b="1" i="0" u="none" strike="noStrike" cap="none" normalizeH="0" baseline="0" dirty="0">
                <a:ln>
                  <a:noFill/>
                </a:ln>
                <a:solidFill>
                  <a:schemeClr val="tx1"/>
                </a:solidFill>
                <a:effectLst/>
                <a:latin typeface="Arial" panose="020B0604020202020204" pitchFamily="34" charset="0"/>
              </a:rPr>
              <a:t>top artists consistently maintain higher average popularity</a:t>
            </a:r>
            <a:r>
              <a:rPr kumimoji="0" lang="en-US" altLang="en-US" sz="1800" b="0" i="0" u="none" strike="noStrike" cap="none" normalizeH="0" baseline="0" dirty="0">
                <a:ln>
                  <a:noFill/>
                </a:ln>
                <a:solidFill>
                  <a:schemeClr val="tx1"/>
                </a:solidFill>
                <a:effectLst/>
                <a:latin typeface="Arial" panose="020B0604020202020204" pitchFamily="34" charset="0"/>
              </a:rPr>
              <a:t>, showing that sustained success depends on consistent audience engagement, not just one-time hits.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Yearly Trends:</a:t>
            </a:r>
            <a:r>
              <a:rPr kumimoji="0" lang="en-US" altLang="en-US" sz="1800" b="0" i="0" u="none" strike="noStrike" cap="none" normalizeH="0" baseline="0" dirty="0">
                <a:ln>
                  <a:noFill/>
                </a:ln>
                <a:solidFill>
                  <a:schemeClr val="tx1"/>
                </a:solidFill>
                <a:effectLst/>
                <a:latin typeface="Arial" panose="020B0604020202020204" pitchFamily="34" charset="0"/>
              </a:rPr>
              <a:t> Key musical attributes like </a:t>
            </a:r>
            <a:r>
              <a:rPr kumimoji="0" lang="en-US" altLang="en-US" sz="1800" b="1" i="0" u="none" strike="noStrike" cap="none" normalizeH="0" baseline="0" dirty="0">
                <a:ln>
                  <a:noFill/>
                </a:ln>
                <a:solidFill>
                  <a:schemeClr val="tx1"/>
                </a:solidFill>
                <a:effectLst/>
                <a:latin typeface="Arial" panose="020B0604020202020204" pitchFamily="34" charset="0"/>
              </a:rPr>
              <a:t>popularity, danceability, and loudness evolve over the years</a:t>
            </a:r>
            <a:r>
              <a:rPr kumimoji="0" lang="en-US" altLang="en-US" sz="1800" b="0" i="0" u="none" strike="noStrike" cap="none" normalizeH="0" baseline="0" dirty="0">
                <a:ln>
                  <a:noFill/>
                </a:ln>
                <a:solidFill>
                  <a:schemeClr val="tx1"/>
                </a:solidFill>
                <a:effectLst/>
                <a:latin typeface="Arial" panose="020B0604020202020204" pitchFamily="34" charset="0"/>
              </a:rPr>
              <a:t>, reflecting ongoing changes in listener preferences and music production styles.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err="1">
                <a:ln>
                  <a:noFill/>
                </a:ln>
                <a:solidFill>
                  <a:schemeClr val="tx1"/>
                </a:solidFill>
                <a:effectLst/>
                <a:latin typeface="Arial" panose="020B0604020202020204" pitchFamily="34" charset="0"/>
              </a:rPr>
              <a:t>Acousticness</a:t>
            </a:r>
            <a:r>
              <a:rPr kumimoji="0" lang="en-US" altLang="en-US" sz="1800" b="1" i="0" u="none" strike="noStrike" cap="none" normalizeH="0" baseline="0" dirty="0">
                <a:ln>
                  <a:noFill/>
                </a:ln>
                <a:solidFill>
                  <a:schemeClr val="tx1"/>
                </a:solidFill>
                <a:effectLst/>
                <a:latin typeface="Arial" panose="020B0604020202020204" pitchFamily="34" charset="0"/>
              </a:rPr>
              <a:t> "Sweet Spot":</a:t>
            </a:r>
            <a:r>
              <a:rPr kumimoji="0" lang="en-US" altLang="en-US" sz="1800" b="0" i="0" u="none" strike="noStrike" cap="none" normalizeH="0" baseline="0" dirty="0">
                <a:ln>
                  <a:noFill/>
                </a:ln>
                <a:solidFill>
                  <a:schemeClr val="tx1"/>
                </a:solidFill>
                <a:effectLst/>
                <a:latin typeface="Arial" panose="020B0604020202020204" pitchFamily="34" charset="0"/>
              </a:rPr>
              <a:t> Songs with </a:t>
            </a:r>
            <a:r>
              <a:rPr kumimoji="0" lang="en-US" altLang="en-US" sz="1800" b="1" i="0" u="none" strike="noStrike" cap="none" normalizeH="0" baseline="0" dirty="0">
                <a:ln>
                  <a:noFill/>
                </a:ln>
                <a:solidFill>
                  <a:schemeClr val="tx1"/>
                </a:solidFill>
                <a:effectLst/>
                <a:latin typeface="Arial" panose="020B0604020202020204" pitchFamily="34" charset="0"/>
              </a:rPr>
              <a:t>moderate </a:t>
            </a:r>
            <a:r>
              <a:rPr kumimoji="0" lang="en-US" altLang="en-US" sz="1800" b="1" i="0" u="none" strike="noStrike" cap="none" normalizeH="0" baseline="0" dirty="0" err="1">
                <a:ln>
                  <a:noFill/>
                </a:ln>
                <a:solidFill>
                  <a:schemeClr val="tx1"/>
                </a:solidFill>
                <a:effectLst/>
                <a:latin typeface="Arial" panose="020B0604020202020204" pitchFamily="34" charset="0"/>
              </a:rPr>
              <a:t>acousticness</a:t>
            </a:r>
            <a:r>
              <a:rPr kumimoji="0" lang="en-US" altLang="en-US" sz="1800" b="0" i="0" u="none" strike="noStrike" cap="none" normalizeH="0" baseline="0" dirty="0">
                <a:ln>
                  <a:noFill/>
                </a:ln>
                <a:solidFill>
                  <a:schemeClr val="tx1"/>
                </a:solidFill>
                <a:effectLst/>
                <a:latin typeface="Arial" panose="020B0604020202020204" pitchFamily="34" charset="0"/>
              </a:rPr>
              <a:t>—a blend of acoustic and electronic elements—tend to be the most popular, outperforming tracks that are either purely acoustic or overly electronic.</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Overall Observation:</a:t>
            </a:r>
            <a:r>
              <a:rPr kumimoji="0" lang="en-US" altLang="en-US" sz="1800" b="0" i="0" u="none" strike="noStrike" cap="none" normalizeH="0" baseline="0" dirty="0">
                <a:ln>
                  <a:noFill/>
                </a:ln>
                <a:solidFill>
                  <a:schemeClr val="tx1"/>
                </a:solidFill>
                <a:effectLst/>
                <a:latin typeface="Arial" panose="020B0604020202020204" pitchFamily="34" charset="0"/>
              </a:rPr>
              <a:t> A song's popularity depends on a </a:t>
            </a:r>
            <a:r>
              <a:rPr kumimoji="0" lang="en-US" altLang="en-US" sz="1800" b="1" i="0" u="none" strike="noStrike" cap="none" normalizeH="0" baseline="0" dirty="0">
                <a:ln>
                  <a:noFill/>
                </a:ln>
                <a:solidFill>
                  <a:schemeClr val="tx1"/>
                </a:solidFill>
                <a:effectLst/>
                <a:latin typeface="Arial" panose="020B0604020202020204" pitchFamily="34" charset="0"/>
              </a:rPr>
              <a:t>balanced combination of features</a:t>
            </a:r>
            <a:r>
              <a:rPr kumimoji="0" lang="en-US" altLang="en-US" sz="1800" b="0" i="0" u="none" strike="noStrike" cap="none" normalizeH="0" baseline="0" dirty="0">
                <a:ln>
                  <a:noFill/>
                </a:ln>
                <a:solidFill>
                  <a:schemeClr val="tx1"/>
                </a:solidFill>
                <a:effectLst/>
                <a:latin typeface="Arial" panose="020B0604020202020204" pitchFamily="34" charset="0"/>
              </a:rPr>
              <a:t> rather than extremes. Overall, Spotify listeners prefer energetic, danceable, and emotionally positive music.</a:t>
            </a:r>
          </a:p>
        </p:txBody>
      </p:sp>
    </p:spTree>
    <p:extLst>
      <p:ext uri="{BB962C8B-B14F-4D97-AF65-F5344CB8AC3E}">
        <p14:creationId xmlns:p14="http://schemas.microsoft.com/office/powerpoint/2010/main" val="360695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0DCBE-CB14-383F-0E3A-85225F49A515}"/>
              </a:ext>
            </a:extLst>
          </p:cNvPr>
          <p:cNvSpPr>
            <a:spLocks noGrp="1"/>
          </p:cNvSpPr>
          <p:nvPr>
            <p:ph type="title"/>
          </p:nvPr>
        </p:nvSpPr>
        <p:spPr>
          <a:xfrm>
            <a:off x="548035" y="0"/>
            <a:ext cx="10353762" cy="1257300"/>
          </a:xfrm>
        </p:spPr>
        <p:txBody>
          <a:bodyPr/>
          <a:lstStyle/>
          <a:p>
            <a:r>
              <a:rPr lang="en-US" dirty="0"/>
              <a:t>Agenda</a:t>
            </a:r>
          </a:p>
        </p:txBody>
      </p:sp>
      <p:sp>
        <p:nvSpPr>
          <p:cNvPr id="3" name="Content Placeholder 2">
            <a:extLst>
              <a:ext uri="{FF2B5EF4-FFF2-40B4-BE49-F238E27FC236}">
                <a16:creationId xmlns:a16="http://schemas.microsoft.com/office/drawing/2014/main" id="{2C33658C-4F8B-C496-5295-5ABC7A1CDD33}"/>
              </a:ext>
            </a:extLst>
          </p:cNvPr>
          <p:cNvSpPr>
            <a:spLocks noGrp="1"/>
          </p:cNvSpPr>
          <p:nvPr>
            <p:ph idx="1"/>
          </p:nvPr>
        </p:nvSpPr>
        <p:spPr/>
        <p:txBody>
          <a:bodyPr/>
          <a:lstStyle/>
          <a:p>
            <a:r>
              <a:rPr lang="en-US" dirty="0">
                <a:effectLst/>
              </a:rPr>
              <a:t>Project Overview </a:t>
            </a:r>
          </a:p>
          <a:p>
            <a:r>
              <a:rPr lang="en-US" dirty="0">
                <a:effectLst/>
              </a:rPr>
              <a:t>Analysis and Observations </a:t>
            </a:r>
          </a:p>
          <a:p>
            <a:r>
              <a:rPr lang="en-US" dirty="0">
                <a:effectLst/>
              </a:rPr>
              <a:t>Problems </a:t>
            </a:r>
          </a:p>
          <a:p>
            <a:r>
              <a:rPr lang="en-US" dirty="0">
                <a:effectLst/>
              </a:rPr>
              <a:t>Recommendations </a:t>
            </a:r>
          </a:p>
          <a:p>
            <a:r>
              <a:rPr lang="en-US" dirty="0">
                <a:effectLst/>
              </a:rPr>
              <a:t>Conclusion</a:t>
            </a:r>
            <a:endParaRPr lang="en-US" dirty="0"/>
          </a:p>
        </p:txBody>
      </p:sp>
    </p:spTree>
    <p:extLst>
      <p:ext uri="{BB962C8B-B14F-4D97-AF65-F5344CB8AC3E}">
        <p14:creationId xmlns:p14="http://schemas.microsoft.com/office/powerpoint/2010/main" val="3456705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BF02-F509-D865-543B-7107B1462B8D}"/>
              </a:ext>
            </a:extLst>
          </p:cNvPr>
          <p:cNvSpPr>
            <a:spLocks noGrp="1"/>
          </p:cNvSpPr>
          <p:nvPr>
            <p:ph type="title"/>
          </p:nvPr>
        </p:nvSpPr>
        <p:spPr>
          <a:xfrm>
            <a:off x="2728527" y="267286"/>
            <a:ext cx="5669885" cy="1257300"/>
          </a:xfrm>
        </p:spPr>
        <p:txBody>
          <a:bodyPr/>
          <a:lstStyle/>
          <a:p>
            <a:r>
              <a:rPr lang="en-US" dirty="0"/>
              <a:t>Objective </a:t>
            </a:r>
          </a:p>
        </p:txBody>
      </p:sp>
      <p:sp>
        <p:nvSpPr>
          <p:cNvPr id="3" name="Content Placeholder 2">
            <a:extLst>
              <a:ext uri="{FF2B5EF4-FFF2-40B4-BE49-F238E27FC236}">
                <a16:creationId xmlns:a16="http://schemas.microsoft.com/office/drawing/2014/main" id="{467B5CE1-6BDE-2997-C2C6-11B34B1B5B81}"/>
              </a:ext>
            </a:extLst>
          </p:cNvPr>
          <p:cNvSpPr>
            <a:spLocks noGrp="1"/>
          </p:cNvSpPr>
          <p:nvPr>
            <p:ph idx="1"/>
          </p:nvPr>
        </p:nvSpPr>
        <p:spPr>
          <a:xfrm>
            <a:off x="919119" y="1809164"/>
            <a:ext cx="10353762" cy="3714749"/>
          </a:xfrm>
        </p:spPr>
        <p:txBody>
          <a:bodyPr/>
          <a:lstStyle/>
          <a:p>
            <a:pPr marL="36900" indent="0">
              <a:buNone/>
            </a:pPr>
            <a:r>
              <a:rPr lang="en-US" dirty="0"/>
              <a:t>The primary objective of this analysis is to conduct a comprehensive exploration of the Spotify Tracks dataset in order to uncover meaningful patterns, correlations, and insights related to various aspects of music data. This includes examining song characteristics such as tempo, energy, danceability, and </a:t>
            </a:r>
            <a:r>
              <a:rPr lang="en-US" dirty="0" err="1"/>
              <a:t>acousticness</a:t>
            </a:r>
            <a:r>
              <a:rPr lang="en-US" dirty="0"/>
              <a:t>; identifying trends that influence song popularity across different time periods and genres; and evaluating artist performance based on their musical attributes and audience engagement. By analyzing these factors in depth, the study aims to provide a better understanding of what contributes to a song’s success and how artists and listeners interact within the evolving landscape of the music industry.</a:t>
            </a:r>
          </a:p>
        </p:txBody>
      </p:sp>
    </p:spTree>
    <p:extLst>
      <p:ext uri="{BB962C8B-B14F-4D97-AF65-F5344CB8AC3E}">
        <p14:creationId xmlns:p14="http://schemas.microsoft.com/office/powerpoint/2010/main" val="3825752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79B6C-85F7-CEF7-6E03-4AAF431E10F3}"/>
              </a:ext>
            </a:extLst>
          </p:cNvPr>
          <p:cNvSpPr>
            <a:spLocks noGrp="1"/>
          </p:cNvSpPr>
          <p:nvPr>
            <p:ph type="title"/>
          </p:nvPr>
        </p:nvSpPr>
        <p:spPr>
          <a:xfrm>
            <a:off x="913795" y="211015"/>
            <a:ext cx="10353762" cy="1448973"/>
          </a:xfrm>
        </p:spPr>
        <p:txBody>
          <a:bodyPr/>
          <a:lstStyle/>
          <a:p>
            <a:r>
              <a:rPr lang="en-US" dirty="0"/>
              <a:t>Univariate analysis </a:t>
            </a:r>
          </a:p>
        </p:txBody>
      </p:sp>
      <p:sp>
        <p:nvSpPr>
          <p:cNvPr id="3" name="Content Placeholder 2">
            <a:extLst>
              <a:ext uri="{FF2B5EF4-FFF2-40B4-BE49-F238E27FC236}">
                <a16:creationId xmlns:a16="http://schemas.microsoft.com/office/drawing/2014/main" id="{C5B6BFFA-528F-3716-0301-E5E8EB776053}"/>
              </a:ext>
            </a:extLst>
          </p:cNvPr>
          <p:cNvSpPr>
            <a:spLocks noGrp="1"/>
          </p:cNvSpPr>
          <p:nvPr>
            <p:ph idx="1"/>
          </p:nvPr>
        </p:nvSpPr>
        <p:spPr>
          <a:xfrm>
            <a:off x="913795" y="2166425"/>
            <a:ext cx="10353762" cy="3624774"/>
          </a:xfrm>
        </p:spPr>
        <p:txBody>
          <a:bodyPr/>
          <a:lstStyle/>
          <a:p>
            <a:r>
              <a:rPr lang="en-US" dirty="0"/>
              <a:t>Popularity: measure oh how popular a track is ranging from 0 to 100</a:t>
            </a:r>
          </a:p>
          <a:p>
            <a:r>
              <a:rPr lang="en-US" dirty="0"/>
              <a:t>Tempo: estimated temp of a track in bpm</a:t>
            </a:r>
          </a:p>
          <a:p>
            <a:r>
              <a:rPr lang="en-US" dirty="0"/>
              <a:t>Duration : the duration of track</a:t>
            </a:r>
          </a:p>
          <a:p>
            <a:r>
              <a:rPr lang="en-US" dirty="0"/>
              <a:t>Danceability : measure of how a track is for dancing</a:t>
            </a:r>
          </a:p>
          <a:p>
            <a:pPr marL="36900" indent="0">
              <a:buNone/>
            </a:pPr>
            <a:endParaRPr lang="en-US" dirty="0"/>
          </a:p>
        </p:txBody>
      </p:sp>
    </p:spTree>
    <p:extLst>
      <p:ext uri="{BB962C8B-B14F-4D97-AF65-F5344CB8AC3E}">
        <p14:creationId xmlns:p14="http://schemas.microsoft.com/office/powerpoint/2010/main" val="2940642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72A88-00A9-98AB-F610-57B801124EF3}"/>
              </a:ext>
            </a:extLst>
          </p:cNvPr>
          <p:cNvSpPr>
            <a:spLocks noGrp="1"/>
          </p:cNvSpPr>
          <p:nvPr>
            <p:ph type="title"/>
          </p:nvPr>
        </p:nvSpPr>
        <p:spPr>
          <a:xfrm>
            <a:off x="365155" y="-195188"/>
            <a:ext cx="10353762" cy="1430802"/>
          </a:xfrm>
        </p:spPr>
        <p:txBody>
          <a:bodyPr/>
          <a:lstStyle/>
          <a:p>
            <a:r>
              <a:rPr lang="en-US" b="1" dirty="0"/>
              <a:t>Dataset analysis</a:t>
            </a:r>
          </a:p>
        </p:txBody>
      </p:sp>
      <p:sp>
        <p:nvSpPr>
          <p:cNvPr id="3" name="Content Placeholder 2">
            <a:extLst>
              <a:ext uri="{FF2B5EF4-FFF2-40B4-BE49-F238E27FC236}">
                <a16:creationId xmlns:a16="http://schemas.microsoft.com/office/drawing/2014/main" id="{55C55F3B-AF7A-E93A-A00D-C1C85D5296E3}"/>
              </a:ext>
            </a:extLst>
          </p:cNvPr>
          <p:cNvSpPr>
            <a:spLocks noGrp="1"/>
          </p:cNvSpPr>
          <p:nvPr>
            <p:ph idx="1"/>
          </p:nvPr>
        </p:nvSpPr>
        <p:spPr>
          <a:xfrm>
            <a:off x="913795" y="1235614"/>
            <a:ext cx="10353762" cy="4555585"/>
          </a:xfrm>
        </p:spPr>
        <p:txBody>
          <a:bodyPr/>
          <a:lstStyle/>
          <a:p>
            <a:pPr marL="36900" indent="0">
              <a:buNone/>
            </a:pPr>
            <a:r>
              <a:rPr lang="en-US" b="1" dirty="0"/>
              <a:t>Total Records: 62317 (With 22 attributes)</a:t>
            </a:r>
          </a:p>
          <a:p>
            <a:pPr marL="36900" indent="0">
              <a:buNone/>
            </a:pPr>
            <a:r>
              <a:rPr lang="en-US" dirty="0"/>
              <a:t>Each record represents a single track and includes: </a:t>
            </a:r>
          </a:p>
          <a:p>
            <a:pPr marL="36900" indent="0">
              <a:buNone/>
            </a:pPr>
            <a:r>
              <a:rPr lang="en-US" dirty="0"/>
              <a:t>• Track Information: Includes the track name, artist, album, release year, language, and track URL.</a:t>
            </a:r>
          </a:p>
          <a:p>
            <a:pPr marL="36900" indent="0">
              <a:buNone/>
            </a:pPr>
            <a:r>
              <a:rPr lang="en-US" dirty="0"/>
              <a:t> • Popularity Score: A numerical value representing how well the song is performing.</a:t>
            </a:r>
          </a:p>
          <a:p>
            <a:pPr marL="36900" indent="0">
              <a:buNone/>
            </a:pPr>
            <a:r>
              <a:rPr lang="en-US" dirty="0"/>
              <a:t> • Audio Features: Captures characteristics such as danceability, energy, valence, </a:t>
            </a:r>
            <a:r>
              <a:rPr lang="en-US" dirty="0" err="1"/>
              <a:t>acousticness</a:t>
            </a:r>
            <a:r>
              <a:rPr lang="en-US" dirty="0"/>
              <a:t>, </a:t>
            </a:r>
            <a:r>
              <a:rPr lang="en-US" dirty="0" err="1"/>
              <a:t>instrumentalness</a:t>
            </a:r>
            <a:r>
              <a:rPr lang="en-US" dirty="0"/>
              <a:t>, </a:t>
            </a:r>
            <a:r>
              <a:rPr lang="en-US" dirty="0" err="1"/>
              <a:t>speechiness</a:t>
            </a:r>
            <a:r>
              <a:rPr lang="en-US" dirty="0"/>
              <a:t>, tempo, loudness, liveness, and more.</a:t>
            </a:r>
          </a:p>
          <a:p>
            <a:pPr marL="36900" indent="0">
              <a:buNone/>
            </a:pPr>
            <a:r>
              <a:rPr lang="en-US" dirty="0"/>
              <a:t> • Musical Properties: Details the key, mode, and time signature of the track.</a:t>
            </a:r>
            <a:endParaRPr lang="en-US" b="1" dirty="0"/>
          </a:p>
          <a:p>
            <a:endParaRPr lang="en-US" dirty="0"/>
          </a:p>
        </p:txBody>
      </p:sp>
    </p:spTree>
    <p:extLst>
      <p:ext uri="{BB962C8B-B14F-4D97-AF65-F5344CB8AC3E}">
        <p14:creationId xmlns:p14="http://schemas.microsoft.com/office/powerpoint/2010/main" val="3463201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718BE-5370-4C52-BA87-B5CB954BE08E}"/>
              </a:ext>
            </a:extLst>
          </p:cNvPr>
          <p:cNvSpPr>
            <a:spLocks noGrp="1"/>
          </p:cNvSpPr>
          <p:nvPr>
            <p:ph type="title"/>
          </p:nvPr>
        </p:nvSpPr>
        <p:spPr>
          <a:xfrm>
            <a:off x="-2363977" y="-9378"/>
            <a:ext cx="10353762" cy="1257300"/>
          </a:xfrm>
        </p:spPr>
        <p:txBody>
          <a:bodyPr/>
          <a:lstStyle/>
          <a:p>
            <a:r>
              <a:rPr lang="en-US" dirty="0"/>
              <a:t>Popularity score</a:t>
            </a:r>
          </a:p>
        </p:txBody>
      </p:sp>
      <p:pic>
        <p:nvPicPr>
          <p:cNvPr id="5" name="Content Placeholder 4">
            <a:extLst>
              <a:ext uri="{FF2B5EF4-FFF2-40B4-BE49-F238E27FC236}">
                <a16:creationId xmlns:a16="http://schemas.microsoft.com/office/drawing/2014/main" id="{36BF7A52-0B6F-5D31-C40A-C53F59CC9688}"/>
              </a:ext>
            </a:extLst>
          </p:cNvPr>
          <p:cNvPicPr>
            <a:picLocks noGrp="1" noChangeAspect="1"/>
          </p:cNvPicPr>
          <p:nvPr>
            <p:ph idx="1"/>
          </p:nvPr>
        </p:nvPicPr>
        <p:blipFill>
          <a:blip r:embed="rId2"/>
          <a:stretch>
            <a:fillRect/>
          </a:stretch>
        </p:blipFill>
        <p:spPr>
          <a:xfrm>
            <a:off x="1990636" y="1247922"/>
            <a:ext cx="8210727" cy="4083733"/>
          </a:xfrm>
        </p:spPr>
      </p:pic>
      <p:sp>
        <p:nvSpPr>
          <p:cNvPr id="6" name="TextBox 5">
            <a:extLst>
              <a:ext uri="{FF2B5EF4-FFF2-40B4-BE49-F238E27FC236}">
                <a16:creationId xmlns:a16="http://schemas.microsoft.com/office/drawing/2014/main" id="{3AC35ED7-5368-0511-9404-B716F22B12A9}"/>
              </a:ext>
            </a:extLst>
          </p:cNvPr>
          <p:cNvSpPr txBox="1"/>
          <p:nvPr/>
        </p:nvSpPr>
        <p:spPr>
          <a:xfrm>
            <a:off x="590842" y="5807026"/>
            <a:ext cx="10353762" cy="369332"/>
          </a:xfrm>
          <a:prstGeom prst="rect">
            <a:avLst/>
          </a:prstGeom>
          <a:noFill/>
        </p:spPr>
        <p:txBody>
          <a:bodyPr wrap="square" rtlCol="0">
            <a:spAutoFit/>
          </a:bodyPr>
          <a:lstStyle/>
          <a:p>
            <a:r>
              <a:rPr lang="en-US" dirty="0"/>
              <a:t>INSIGHT: most the songs have low to moderate popularity(0 to 50)</a:t>
            </a:r>
          </a:p>
        </p:txBody>
      </p:sp>
    </p:spTree>
    <p:extLst>
      <p:ext uri="{BB962C8B-B14F-4D97-AF65-F5344CB8AC3E}">
        <p14:creationId xmlns:p14="http://schemas.microsoft.com/office/powerpoint/2010/main" val="21924754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BEFED-2C34-DC5F-26C5-EF5A82AFCEF1}"/>
              </a:ext>
            </a:extLst>
          </p:cNvPr>
          <p:cNvSpPr>
            <a:spLocks noGrp="1"/>
          </p:cNvSpPr>
          <p:nvPr>
            <p:ph type="title"/>
          </p:nvPr>
        </p:nvSpPr>
        <p:spPr>
          <a:xfrm>
            <a:off x="0" y="0"/>
            <a:ext cx="8412480" cy="1066801"/>
          </a:xfrm>
        </p:spPr>
        <p:txBody>
          <a:bodyPr/>
          <a:lstStyle/>
          <a:p>
            <a:r>
              <a:rPr lang="en-US" dirty="0"/>
              <a:t>Making People Move (Danceability)</a:t>
            </a:r>
          </a:p>
        </p:txBody>
      </p:sp>
      <p:pic>
        <p:nvPicPr>
          <p:cNvPr id="5" name="Content Placeholder 4">
            <a:extLst>
              <a:ext uri="{FF2B5EF4-FFF2-40B4-BE49-F238E27FC236}">
                <a16:creationId xmlns:a16="http://schemas.microsoft.com/office/drawing/2014/main" id="{00F0AD38-D959-4634-F993-4092C7AB441B}"/>
              </a:ext>
            </a:extLst>
          </p:cNvPr>
          <p:cNvPicPr>
            <a:picLocks noGrp="1" noChangeAspect="1"/>
          </p:cNvPicPr>
          <p:nvPr>
            <p:ph idx="1"/>
          </p:nvPr>
        </p:nvPicPr>
        <p:blipFill>
          <a:blip r:embed="rId2"/>
          <a:stretch>
            <a:fillRect/>
          </a:stretch>
        </p:blipFill>
        <p:spPr>
          <a:xfrm>
            <a:off x="1921082" y="1190259"/>
            <a:ext cx="7490203" cy="3714750"/>
          </a:xfrm>
        </p:spPr>
      </p:pic>
      <p:sp>
        <p:nvSpPr>
          <p:cNvPr id="6" name="TextBox 5">
            <a:extLst>
              <a:ext uri="{FF2B5EF4-FFF2-40B4-BE49-F238E27FC236}">
                <a16:creationId xmlns:a16="http://schemas.microsoft.com/office/drawing/2014/main" id="{9D41DF22-1B00-182E-4CE9-5CA69B26F603}"/>
              </a:ext>
            </a:extLst>
          </p:cNvPr>
          <p:cNvSpPr txBox="1"/>
          <p:nvPr/>
        </p:nvSpPr>
        <p:spPr>
          <a:xfrm>
            <a:off x="450167" y="5162843"/>
            <a:ext cx="11071274" cy="923330"/>
          </a:xfrm>
          <a:prstGeom prst="rect">
            <a:avLst/>
          </a:prstGeom>
          <a:noFill/>
        </p:spPr>
        <p:txBody>
          <a:bodyPr wrap="square" rtlCol="0">
            <a:spAutoFit/>
          </a:bodyPr>
          <a:lstStyle/>
          <a:p>
            <a:r>
              <a:rPr lang="en-US" b="1" dirty="0"/>
              <a:t>Insight:</a:t>
            </a:r>
            <a:r>
              <a:rPr lang="en-US" dirty="0"/>
              <a:t> "Danceability is one of the strongest predictors of success. Songs with moderate-to-high danceability (scores of 0.6 and above) consistently achieve higher popularity, indicating a strong listener preference for tracks with a great groove." </a:t>
            </a:r>
          </a:p>
        </p:txBody>
      </p:sp>
    </p:spTree>
    <p:extLst>
      <p:ext uri="{BB962C8B-B14F-4D97-AF65-F5344CB8AC3E}">
        <p14:creationId xmlns:p14="http://schemas.microsoft.com/office/powerpoint/2010/main" val="3676912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11B5A-2435-22B4-3974-5195A7B19B6A}"/>
              </a:ext>
            </a:extLst>
          </p:cNvPr>
          <p:cNvSpPr>
            <a:spLocks noGrp="1"/>
          </p:cNvSpPr>
          <p:nvPr>
            <p:ph type="title"/>
          </p:nvPr>
        </p:nvSpPr>
        <p:spPr>
          <a:xfrm>
            <a:off x="222738" y="-194310"/>
            <a:ext cx="10353762" cy="1257300"/>
          </a:xfrm>
        </p:spPr>
        <p:txBody>
          <a:bodyPr/>
          <a:lstStyle/>
          <a:p>
            <a:r>
              <a:rPr lang="en-US" dirty="0"/>
              <a:t>Distribution of tempo</a:t>
            </a:r>
          </a:p>
        </p:txBody>
      </p:sp>
      <p:pic>
        <p:nvPicPr>
          <p:cNvPr id="5" name="Content Placeholder 4">
            <a:extLst>
              <a:ext uri="{FF2B5EF4-FFF2-40B4-BE49-F238E27FC236}">
                <a16:creationId xmlns:a16="http://schemas.microsoft.com/office/drawing/2014/main" id="{FEE80ED8-66E9-14A5-C422-EA73A88A10B1}"/>
              </a:ext>
            </a:extLst>
          </p:cNvPr>
          <p:cNvPicPr>
            <a:picLocks noGrp="1" noChangeAspect="1"/>
          </p:cNvPicPr>
          <p:nvPr>
            <p:ph idx="1"/>
          </p:nvPr>
        </p:nvPicPr>
        <p:blipFill>
          <a:blip r:embed="rId2"/>
          <a:srcRect l="3964" t="4536" r="6753" b="2629"/>
          <a:stretch>
            <a:fillRect/>
          </a:stretch>
        </p:blipFill>
        <p:spPr>
          <a:xfrm>
            <a:off x="222738" y="1215097"/>
            <a:ext cx="7920112" cy="4304713"/>
          </a:xfrm>
        </p:spPr>
      </p:pic>
      <p:sp>
        <p:nvSpPr>
          <p:cNvPr id="6" name="TextBox 5">
            <a:extLst>
              <a:ext uri="{FF2B5EF4-FFF2-40B4-BE49-F238E27FC236}">
                <a16:creationId xmlns:a16="http://schemas.microsoft.com/office/drawing/2014/main" id="{85220850-4534-6062-DA85-87D90849F6D2}"/>
              </a:ext>
            </a:extLst>
          </p:cNvPr>
          <p:cNvSpPr txBox="1"/>
          <p:nvPr/>
        </p:nvSpPr>
        <p:spPr>
          <a:xfrm>
            <a:off x="618978" y="5824025"/>
            <a:ext cx="11015004" cy="928467"/>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18732774-B0D7-0076-965F-9976C5E1F019}"/>
              </a:ext>
            </a:extLst>
          </p:cNvPr>
          <p:cNvSpPr txBox="1"/>
          <p:nvPr/>
        </p:nvSpPr>
        <p:spPr>
          <a:xfrm>
            <a:off x="8454018" y="1257300"/>
            <a:ext cx="3515244" cy="3139321"/>
          </a:xfrm>
          <a:prstGeom prst="rect">
            <a:avLst/>
          </a:prstGeom>
          <a:noFill/>
        </p:spPr>
        <p:txBody>
          <a:bodyPr wrap="square" rtlCol="0">
            <a:spAutoFit/>
          </a:bodyPr>
          <a:lstStyle/>
          <a:p>
            <a:r>
              <a:rPr lang="en-US" dirty="0"/>
              <a:t>The data indicates that a majority of song tempos fall within the 90-140 BPM range, peaking at approximately 120 BPM. To achieve commercial success, particularly in the pop or dance genres, it is advisable to target a tempo between 100-130 BPM. This specific range is effective as it corresponds to the natural rhythm of the human body and is conducive to dancing.</a:t>
            </a:r>
          </a:p>
        </p:txBody>
      </p:sp>
    </p:spTree>
    <p:extLst>
      <p:ext uri="{BB962C8B-B14F-4D97-AF65-F5344CB8AC3E}">
        <p14:creationId xmlns:p14="http://schemas.microsoft.com/office/powerpoint/2010/main" val="3399106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E254F-E4BC-92E0-A2E3-8BA6FB08AA6E}"/>
              </a:ext>
            </a:extLst>
          </p:cNvPr>
          <p:cNvSpPr>
            <a:spLocks noGrp="1"/>
          </p:cNvSpPr>
          <p:nvPr>
            <p:ph type="title"/>
          </p:nvPr>
        </p:nvSpPr>
        <p:spPr>
          <a:xfrm>
            <a:off x="145396" y="-211016"/>
            <a:ext cx="10353762" cy="1541878"/>
          </a:xfrm>
        </p:spPr>
        <p:txBody>
          <a:bodyPr/>
          <a:lstStyle/>
          <a:p>
            <a:r>
              <a:rPr lang="en-US" dirty="0"/>
              <a:t>   Energy distribution</a:t>
            </a:r>
          </a:p>
        </p:txBody>
      </p:sp>
      <p:pic>
        <p:nvPicPr>
          <p:cNvPr id="5" name="Content Placeholder 4">
            <a:extLst>
              <a:ext uri="{FF2B5EF4-FFF2-40B4-BE49-F238E27FC236}">
                <a16:creationId xmlns:a16="http://schemas.microsoft.com/office/drawing/2014/main" id="{9A4E7376-DAF5-2943-BB2F-D96FE6514851}"/>
              </a:ext>
            </a:extLst>
          </p:cNvPr>
          <p:cNvPicPr>
            <a:picLocks noGrp="1" noChangeAspect="1"/>
          </p:cNvPicPr>
          <p:nvPr>
            <p:ph idx="1"/>
          </p:nvPr>
        </p:nvPicPr>
        <p:blipFill>
          <a:blip r:embed="rId2"/>
          <a:stretch>
            <a:fillRect/>
          </a:stretch>
        </p:blipFill>
        <p:spPr>
          <a:xfrm>
            <a:off x="145396" y="1330862"/>
            <a:ext cx="7018921" cy="4324351"/>
          </a:xfrm>
          <a:prstGeom prst="rect">
            <a:avLst/>
          </a:prstGeom>
          <a:effectLst>
            <a:outerShdw blurRad="25400" dir="17880000">
              <a:srgbClr val="000000">
                <a:alpha val="46000"/>
              </a:srgbClr>
            </a:outerShdw>
          </a:effectLst>
        </p:spPr>
      </p:pic>
      <p:sp>
        <p:nvSpPr>
          <p:cNvPr id="6" name="TextBox 5">
            <a:extLst>
              <a:ext uri="{FF2B5EF4-FFF2-40B4-BE49-F238E27FC236}">
                <a16:creationId xmlns:a16="http://schemas.microsoft.com/office/drawing/2014/main" id="{907D1C79-D0B3-0C6D-D5CB-8F936231C586}"/>
              </a:ext>
            </a:extLst>
          </p:cNvPr>
          <p:cNvSpPr txBox="1"/>
          <p:nvPr/>
        </p:nvSpPr>
        <p:spPr>
          <a:xfrm>
            <a:off x="7540283" y="1330862"/>
            <a:ext cx="4375052" cy="3416320"/>
          </a:xfrm>
          <a:prstGeom prst="rect">
            <a:avLst/>
          </a:prstGeom>
          <a:noFill/>
        </p:spPr>
        <p:txBody>
          <a:bodyPr wrap="square" rtlCol="0">
            <a:spAutoFit/>
          </a:bodyPr>
          <a:lstStyle/>
          <a:p>
            <a:r>
              <a:rPr lang="en-US" dirty="0"/>
              <a:t>The dataset is clearly dominated by high-intensity music. The energy levels for most songs cluster in the 0.5 to 0.8 range, which points to a collection rich with lively and upbeat tracks. In contrast, songs with very low energy—such as slow ballads or soft acoustic pieces—are far less frequent. The distribution also shows a slight right skew, indicating a small tail of exceptionally high-energy songs that likely represent popular dance or electronic hits.</a:t>
            </a:r>
          </a:p>
          <a:p>
            <a:endParaRPr lang="en-US" dirty="0"/>
          </a:p>
        </p:txBody>
      </p:sp>
    </p:spTree>
    <p:extLst>
      <p:ext uri="{BB962C8B-B14F-4D97-AF65-F5344CB8AC3E}">
        <p14:creationId xmlns:p14="http://schemas.microsoft.com/office/powerpoint/2010/main" val="42245727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2">
    <a:dk1>
      <a:sysClr val="windowText" lastClr="000000"/>
    </a:dk1>
    <a:lt1>
      <a:sysClr val="window" lastClr="FFFFFF"/>
    </a:lt1>
    <a:dk2>
      <a:srgbClr val="454551"/>
    </a:dk2>
    <a:lt2>
      <a:srgbClr val="E3E3E5"/>
    </a:lt2>
    <a:accent1>
      <a:srgbClr val="FE09E3"/>
    </a:accent1>
    <a:accent2>
      <a:srgbClr val="00ACF5"/>
    </a:accent2>
    <a:accent3>
      <a:srgbClr val="55CB72"/>
    </a:accent3>
    <a:accent4>
      <a:srgbClr val="EFC926"/>
    </a:accent4>
    <a:accent5>
      <a:srgbClr val="969696"/>
    </a:accent5>
    <a:accent6>
      <a:srgbClr val="D54773"/>
    </a:accent6>
    <a:hlink>
      <a:srgbClr val="6B9F25"/>
    </a:hlink>
    <a:folHlink>
      <a:srgbClr val="8C8C8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A3AD49-9331-450C-A2FE-6857A4DB38C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89B453C-F2B2-4ECA-A6ED-7DBEF1B6D3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CC670F-05B9-4BB7-BA2C-0DE5B5C1E5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{51C888B3-573B-4A8B-A946-D8534F9A7599}TF4f6a21e4-c5e3-43c0-9a45-6f250da3af3564e1c59d_win32-7c83cc0e940a</Template>
  <TotalTime>134</TotalTime>
  <Words>1533</Words>
  <Application>Microsoft Office PowerPoint</Application>
  <PresentationFormat>Widescreen</PresentationFormat>
  <Paragraphs>63</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Goudy Old Style</vt:lpstr>
      <vt:lpstr>Wingdings 2</vt:lpstr>
      <vt:lpstr>SlateVTI</vt:lpstr>
      <vt:lpstr>Spotify dataset analysis</vt:lpstr>
      <vt:lpstr>Agenda</vt:lpstr>
      <vt:lpstr>Objective </vt:lpstr>
      <vt:lpstr>Univariate analysis </vt:lpstr>
      <vt:lpstr>Dataset analysis</vt:lpstr>
      <vt:lpstr>Popularity score</vt:lpstr>
      <vt:lpstr>Making People Move (Danceability)</vt:lpstr>
      <vt:lpstr>Distribution of tempo</vt:lpstr>
      <vt:lpstr>   Energy distribution</vt:lpstr>
      <vt:lpstr>CORRELATION HEATMAP</vt:lpstr>
      <vt:lpstr>POPULARITY VS DANCEABILITY</vt:lpstr>
      <vt:lpstr>POPULARITY VS ENERGY (BY LANGUAGE)</vt:lpstr>
      <vt:lpstr>TOP ARTISTS BY AVG POPULARITY</vt:lpstr>
      <vt:lpstr>LANGUAGE VS POPULARITY (BOXPLOT)</vt:lpstr>
      <vt:lpstr>YEARLY TRENDS</vt:lpstr>
      <vt:lpstr>PCA SCATTER</vt:lpstr>
      <vt:lpstr>AVERAGE POPULARITY VS ACOUSTICNESS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ACER</dc:creator>
  <cp:lastModifiedBy>ACER</cp:lastModifiedBy>
  <cp:revision>2</cp:revision>
  <dcterms:created xsi:type="dcterms:W3CDTF">2025-10-05T11:40:46Z</dcterms:created>
  <dcterms:modified xsi:type="dcterms:W3CDTF">2025-10-05T19:46:00Z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